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1" r:id="rId3"/>
    <p:sldId id="282" r:id="rId4"/>
    <p:sldId id="283" r:id="rId5"/>
    <p:sldId id="284" r:id="rId6"/>
    <p:sldId id="285" r:id="rId7"/>
    <p:sldId id="271" r:id="rId8"/>
    <p:sldId id="27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9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14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176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249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0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24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83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094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884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602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54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76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17C5D-836B-4BFF-A6D2-04543A14DE5B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F%D0%BE%D0%BD%D1%8F%D1%82%D0%B8%D0%B5" TargetMode="External"/><Relationship Id="rId13" Type="http://schemas.openxmlformats.org/officeDocument/2006/relationships/hyperlink" Target="https://ru.wikipedia.org/wiki/%D0%94%D0%B5%D0%BA%D0%B0%D1%80%D1%82" TargetMode="External"/><Relationship Id="rId3" Type="http://schemas.openxmlformats.org/officeDocument/2006/relationships/hyperlink" Target="https://ru.wikipedia.org/wiki/%D0%94%D0%B5%D1%8F%D1%82%D0%B5%D0%BB%D1%8C%D0%BD%D0%BE%D1%81%D1%82%D1%8C" TargetMode="External"/><Relationship Id="rId7" Type="http://schemas.openxmlformats.org/officeDocument/2006/relationships/hyperlink" Target="https://ru.wikipedia.org/wiki/%D0%9C%D1%8B%D1%81%D0%BB%D1%8C" TargetMode="External"/><Relationship Id="rId12" Type="http://schemas.openxmlformats.org/officeDocument/2006/relationships/hyperlink" Target="https://ru.wikipedia.org/wiki/%D0%92%D0%BE%D1%81%D0%BF%D1%80%D0%B8%D1%8F%D1%82%D0%B8%D0%B5" TargetMode="External"/><Relationship Id="rId2" Type="http://schemas.openxmlformats.org/officeDocument/2006/relationships/hyperlink" Target="https://ru.wikipedia.org/wiki/%D0%9F%D0%BE%D0%B7%D0%BD%D0%B0%D0%BD%D0%B8%D0%B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0%D0%B5%D0%B7%D1%83%D0%BB%D1%8C%D1%82%D0%B0%D1%82" TargetMode="External"/><Relationship Id="rId11" Type="http://schemas.openxmlformats.org/officeDocument/2006/relationships/hyperlink" Target="https://ru.wikipedia.org/wiki/%D0%9E%D1%89%D1%83%D1%89%D0%B5%D0%BD%D0%B8%D0%B5" TargetMode="External"/><Relationship Id="rId5" Type="http://schemas.openxmlformats.org/officeDocument/2006/relationships/hyperlink" Target="https://ru.wikipedia.org/wiki/%D0%9E%D0%B1%D0%BE%D0%B1%D1%89%D0%B5%D0%BD%D0%B8%D0%B5" TargetMode="External"/><Relationship Id="rId10" Type="http://schemas.openxmlformats.org/officeDocument/2006/relationships/hyperlink" Target="https://ru.wikipedia.org/wiki/%D0%98%D0%B4%D0%B5%D1%8F" TargetMode="External"/><Relationship Id="rId4" Type="http://schemas.openxmlformats.org/officeDocument/2006/relationships/hyperlink" Target="https://ru.wikipedia.org/wiki/%D0%A7%D0%B5%D0%BB%D0%BE%D0%B2%D0%B5%D0%BA" TargetMode="External"/><Relationship Id="rId9" Type="http://schemas.openxmlformats.org/officeDocument/2006/relationships/hyperlink" Target="https://ru.wikipedia.org/wiki/%D0%A1%D0%BC%D1%8B%D1%81%D0%BB" TargetMode="External"/><Relationship Id="rId14" Type="http://schemas.openxmlformats.org/officeDocument/2006/relationships/hyperlink" Target="https://ru.wikipedia.org/wiki/%D0%9F%D0%B0%D1%81%D0%BA%D0%B0%D0%BB%D1%8C,_%D0%91%D0%BB%D0%B5%D0%B7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2%D0%BD%D0%B8%D0%BC%D0%B0%D0%BD%D0%B8%D0%B5" TargetMode="External"/><Relationship Id="rId7" Type="http://schemas.openxmlformats.org/officeDocument/2006/relationships/hyperlink" Target="https://ru.wikipedia.org/wiki/%D0%92%D1%8B%D1%81%D1%88%D0%B8%D0%B5_%D0%BF%D1%81%D0%B8%D1%85%D0%B8%D1%87%D0%B5%D1%81%D0%BA%D0%B8%D0%B5_%D1%84%D1%83%D0%BD%D0%BA%D1%86%D0%B8%D0%B8" TargetMode="External"/><Relationship Id="rId2" Type="http://schemas.openxmlformats.org/officeDocument/2006/relationships/hyperlink" Target="https://ru.wikipedia.org/wiki/%D0%9A%D0%BE%D0%B3%D0%BD%D0%B8%D1%82%D0%B8%D0%B2%D0%BD%D0%BE%D1%81%D1%82%D1%8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1%D1%83%D0%B6%D0%B4%D0%B5%D0%BD%D0%B8%D0%B5" TargetMode="External"/><Relationship Id="rId5" Type="http://schemas.openxmlformats.org/officeDocument/2006/relationships/hyperlink" Target="https://ru.wikipedia.org/wiki/%D0%90%D1%81%D1%81%D0%BE%D1%86%D0%B8%D0%B0%D1%86%D0%B8%D1%8F_(%D0%BF%D1%81%D0%B8%D1%85%D0%BE%D0%BB%D0%BE%D0%B3%D0%B8%D1%8F)" TargetMode="External"/><Relationship Id="rId4" Type="http://schemas.openxmlformats.org/officeDocument/2006/relationships/hyperlink" Target="https://ru.wikipedia.org/wiki/%D0%92%D0%BE%D1%81%D0%BF%D1%80%D0%B8%D1%8F%D1%82%D0%B8%D0%B5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2%D0%BE%D1%81%D0%BF%D1%80%D0%B8%D1%8F%D1%82%D0%B8%D0%B5" TargetMode="External"/><Relationship Id="rId2" Type="http://schemas.openxmlformats.org/officeDocument/2006/relationships/hyperlink" Target="https://ru.wikipedia.org/wiki/%D0%9E%D1%89%D1%83%D1%89%D0%B5%D0%BD%D0%B8%D0%B5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ОБЩЕЕ ПРЕДСТАВЛЕНИЕ О МЫШЛЕНИИ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Понятие </a:t>
            </a:r>
            <a:r>
              <a:rPr lang="ru-RU" dirty="0" smtClean="0"/>
              <a:t>мышления.</a:t>
            </a:r>
          </a:p>
          <a:p>
            <a:r>
              <a:rPr lang="ru-RU" dirty="0"/>
              <a:t>Природа </a:t>
            </a:r>
            <a:r>
              <a:rPr lang="ru-RU" dirty="0" smtClean="0"/>
              <a:t>мышления.</a:t>
            </a:r>
          </a:p>
          <a:p>
            <a:r>
              <a:rPr lang="ru-RU" dirty="0" smtClean="0"/>
              <a:t>Методы </a:t>
            </a:r>
            <a:r>
              <a:rPr lang="ru-RU" dirty="0"/>
              <a:t>исследования </a:t>
            </a:r>
            <a:r>
              <a:rPr lang="ru-RU" dirty="0" smtClean="0"/>
              <a:t>мышления.</a:t>
            </a:r>
          </a:p>
          <a:p>
            <a:r>
              <a:rPr lang="ru-RU" dirty="0" smtClean="0"/>
              <a:t>Функции мышления.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6610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Понятие мышления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22363"/>
            <a:ext cx="10515600" cy="530352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Мышле́ни</a:t>
            </a:r>
            <a:r>
              <a:rPr lang="ru-RU" dirty="0"/>
              <a:t>е — это </a:t>
            </a:r>
            <a:r>
              <a:rPr lang="ru-RU" dirty="0">
                <a:hlinkClick r:id="rId2" tooltip="Познание"/>
              </a:rPr>
              <a:t>познавательная</a:t>
            </a:r>
            <a:r>
              <a:rPr lang="ru-RU" dirty="0"/>
              <a:t> </a:t>
            </a:r>
            <a:r>
              <a:rPr lang="ru-RU" dirty="0">
                <a:hlinkClick r:id="rId3" tooltip="Деятельность"/>
              </a:rPr>
              <a:t>деятельность</a:t>
            </a:r>
            <a:r>
              <a:rPr lang="ru-RU" dirty="0"/>
              <a:t> </a:t>
            </a:r>
            <a:r>
              <a:rPr lang="ru-RU" dirty="0">
                <a:hlinkClick r:id="rId4" tooltip="Человек"/>
              </a:rPr>
              <a:t>человека</a:t>
            </a:r>
            <a:r>
              <a:rPr lang="ru-RU" dirty="0"/>
              <a:t> (</a:t>
            </a:r>
            <a:r>
              <a:rPr lang="ru-RU" dirty="0" err="1"/>
              <a:t>С.Л.Рубинштейн</a:t>
            </a:r>
            <a:r>
              <a:rPr lang="ru-RU" dirty="0"/>
              <a:t>) </a:t>
            </a:r>
            <a:endParaRPr lang="ru-RU" dirty="0" smtClean="0"/>
          </a:p>
          <a:p>
            <a:r>
              <a:rPr lang="ru-RU" b="1" dirty="0" smtClean="0"/>
              <a:t>Мышление</a:t>
            </a:r>
            <a:r>
              <a:rPr lang="ru-RU" dirty="0"/>
              <a:t> - познавательный процесс обобщенного, отвлеченного и опосредованного отражения действительности в ее существенных свойствах, связях и </a:t>
            </a:r>
            <a:r>
              <a:rPr lang="ru-RU" dirty="0" smtClean="0"/>
              <a:t>отношениях</a:t>
            </a:r>
            <a:r>
              <a:rPr lang="ru-RU" dirty="0"/>
              <a:t> </a:t>
            </a:r>
            <a:r>
              <a:rPr lang="ru-RU" dirty="0" smtClean="0"/>
              <a:t> (</a:t>
            </a:r>
            <a:r>
              <a:rPr lang="ru-RU" dirty="0" err="1" smtClean="0"/>
              <a:t>С.Л.Рубинштейн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/>
              <a:t>Оно является опосредованным и </a:t>
            </a:r>
            <a:r>
              <a:rPr lang="ru-RU" dirty="0">
                <a:hlinkClick r:id="rId5" tooltip="Обобщение"/>
              </a:rPr>
              <a:t>обобщённым</a:t>
            </a:r>
            <a:r>
              <a:rPr lang="ru-RU" dirty="0"/>
              <a:t> способом отражения действительности.</a:t>
            </a:r>
          </a:p>
          <a:p>
            <a:r>
              <a:rPr lang="ru-RU" dirty="0">
                <a:hlinkClick r:id="rId6" tooltip="Результат"/>
              </a:rPr>
              <a:t>Результатом</a:t>
            </a:r>
            <a:r>
              <a:rPr lang="ru-RU" dirty="0"/>
              <a:t> мышления является </a:t>
            </a:r>
            <a:r>
              <a:rPr lang="ru-RU" dirty="0">
                <a:hlinkClick r:id="rId7" tooltip="Мысль"/>
              </a:rPr>
              <a:t>мысль</a:t>
            </a:r>
            <a:r>
              <a:rPr lang="ru-RU" dirty="0"/>
              <a:t> (</a:t>
            </a:r>
            <a:r>
              <a:rPr lang="ru-RU" dirty="0">
                <a:hlinkClick r:id="rId8" tooltip="Понятие"/>
              </a:rPr>
              <a:t>понятие</a:t>
            </a:r>
            <a:r>
              <a:rPr lang="ru-RU" dirty="0"/>
              <a:t>, </a:t>
            </a:r>
            <a:r>
              <a:rPr lang="ru-RU" dirty="0">
                <a:hlinkClick r:id="rId9" tooltip="Смысл"/>
              </a:rPr>
              <a:t>смысл</a:t>
            </a:r>
            <a:r>
              <a:rPr lang="ru-RU" dirty="0"/>
              <a:t>, </a:t>
            </a:r>
            <a:r>
              <a:rPr lang="ru-RU" dirty="0">
                <a:hlinkClick r:id="rId10" tooltip="Идея"/>
              </a:rPr>
              <a:t>идея</a:t>
            </a:r>
            <a:r>
              <a:rPr lang="ru-RU" dirty="0"/>
              <a:t>). Мышление противопоставляют «низшим» способам освоения мира в форме </a:t>
            </a:r>
            <a:r>
              <a:rPr lang="ru-RU" dirty="0">
                <a:hlinkClick r:id="rId11" tooltip="Ощущение"/>
              </a:rPr>
              <a:t>ощущения</a:t>
            </a:r>
            <a:r>
              <a:rPr lang="ru-RU" dirty="0"/>
              <a:t> или </a:t>
            </a:r>
            <a:r>
              <a:rPr lang="ru-RU" dirty="0">
                <a:hlinkClick r:id="rId12" tooltip="Восприятие"/>
              </a:rPr>
              <a:t>восприятия</a:t>
            </a:r>
            <a:r>
              <a:rPr lang="ru-RU" dirty="0"/>
              <a:t>, которые свойственны в том числе и животным. </a:t>
            </a:r>
          </a:p>
          <a:p>
            <a:r>
              <a:rPr lang="ru-RU" dirty="0"/>
              <a:t>Многие философы называли мышление сущностным свойством человека. </a:t>
            </a:r>
          </a:p>
          <a:p>
            <a:r>
              <a:rPr lang="ru-RU" dirty="0"/>
              <a:t>Так </a:t>
            </a:r>
            <a:r>
              <a:rPr lang="ru-RU" dirty="0">
                <a:hlinkClick r:id="rId13" tooltip="Декарт"/>
              </a:rPr>
              <a:t>Декарт</a:t>
            </a:r>
            <a:r>
              <a:rPr lang="ru-RU" dirty="0"/>
              <a:t> утверждал: «Я мыслю, следовательно, я существую». </a:t>
            </a:r>
          </a:p>
          <a:p>
            <a:r>
              <a:rPr lang="ru-RU" dirty="0">
                <a:hlinkClick r:id="rId14" tooltip="Паскаль, Блез"/>
              </a:rPr>
              <a:t>Паскаль</a:t>
            </a:r>
            <a:r>
              <a:rPr lang="ru-RU" dirty="0"/>
              <a:t> называл человека мыслящим </a:t>
            </a:r>
            <a:r>
              <a:rPr lang="ru-RU" dirty="0" smtClean="0"/>
              <a:t>тростником.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8587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07963"/>
            <a:ext cx="10515600" cy="576900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 психологии мышление — совокупность умственных процессов, лежащих в основе </a:t>
            </a:r>
            <a:r>
              <a:rPr lang="ru-RU" dirty="0">
                <a:hlinkClick r:id="rId2" tooltip="Когнитивность"/>
              </a:rPr>
              <a:t>познания</a:t>
            </a:r>
            <a:r>
              <a:rPr lang="ru-RU" dirty="0"/>
              <a:t>; именно к мышлению относят активную сторону познания: </a:t>
            </a:r>
            <a:r>
              <a:rPr lang="ru-RU" dirty="0">
                <a:hlinkClick r:id="rId3" tooltip="Внимание"/>
              </a:rPr>
              <a:t>внимание</a:t>
            </a:r>
            <a:r>
              <a:rPr lang="ru-RU" dirty="0"/>
              <a:t>, </a:t>
            </a:r>
            <a:r>
              <a:rPr lang="ru-RU" dirty="0">
                <a:hlinkClick r:id="rId4" tooltip="Восприятие"/>
              </a:rPr>
              <a:t>восприятие</a:t>
            </a:r>
            <a:r>
              <a:rPr lang="ru-RU" dirty="0"/>
              <a:t>, процесс </a:t>
            </a:r>
            <a:r>
              <a:rPr lang="ru-RU" dirty="0">
                <a:hlinkClick r:id="rId5" tooltip="Ассоциация (психология)"/>
              </a:rPr>
              <a:t>ассоциаций</a:t>
            </a:r>
            <a:r>
              <a:rPr lang="ru-RU" dirty="0"/>
              <a:t>, образование понятий и </a:t>
            </a:r>
            <a:r>
              <a:rPr lang="ru-RU" dirty="0">
                <a:hlinkClick r:id="rId6" tooltip="Суждение"/>
              </a:rPr>
              <a:t>суждений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более тесном логическом смысле мышление заключает в себе лишь образование суждений и умозаключений путём анализа и синтеза понятий.</a:t>
            </a:r>
          </a:p>
          <a:p>
            <a:r>
              <a:rPr lang="ru-RU" dirty="0"/>
              <a:t>Мышление — опосредованное и обобщённое отражение действительности, вид умственной деятельности, заключающейся в познании сущности вещей и явлений, закономерных связей и отношений между ними.</a:t>
            </a:r>
          </a:p>
          <a:p>
            <a:r>
              <a:rPr lang="ru-RU" dirty="0"/>
              <a:t>Мышление как одна из </a:t>
            </a:r>
            <a:r>
              <a:rPr lang="ru-RU" dirty="0">
                <a:hlinkClick r:id="rId7" tooltip="Высшие психические функции"/>
              </a:rPr>
              <a:t>высших психических функций</a:t>
            </a:r>
            <a:r>
              <a:rPr lang="ru-RU" dirty="0"/>
              <a:t> — психический процесс отражения и познания существенных связей и отношений предметов и явлений объективного мира.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368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89317"/>
            <a:ext cx="10515600" cy="5487646"/>
          </a:xfrm>
        </p:spPr>
        <p:txBody>
          <a:bodyPr/>
          <a:lstStyle/>
          <a:p>
            <a:r>
              <a:rPr lang="ru-RU" b="1" i="1" dirty="0"/>
              <a:t>Мышление</a:t>
            </a:r>
            <a:r>
              <a:rPr lang="ru-RU" dirty="0"/>
              <a:t>- это высшая форма познавательной деятельности человека, социально обусловленный психический процесс опосредованного и обобщенного отражения действительности, процесс поисков и открытия существенно </a:t>
            </a:r>
            <a:r>
              <a:rPr lang="ru-RU" dirty="0" smtClean="0"/>
              <a:t>нового.</a:t>
            </a:r>
          </a:p>
          <a:p>
            <a:r>
              <a:rPr lang="ru-RU" b="1" dirty="0"/>
              <a:t>Мышление –</a:t>
            </a:r>
            <a:r>
              <a:rPr lang="ru-RU" dirty="0"/>
              <a:t> это психический познавательный процесс обобщенного и опосредованного отражения предметов и явлений объективного мира в их существенных связях и проявлениях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6823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5083"/>
            <a:ext cx="10515600" cy="595188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Отличие мышления от других психологических процессов состоит также в том, что оно почти всегда связано с наличием проблемной ситуации, задачи, которую нужно решить, и активным изменением условий, в которых эта задача задана. </a:t>
            </a:r>
            <a:endParaRPr lang="ru-RU" dirty="0" smtClean="0"/>
          </a:p>
          <a:p>
            <a:r>
              <a:rPr lang="ru-RU" dirty="0" smtClean="0"/>
              <a:t>Мышление </a:t>
            </a:r>
            <a:r>
              <a:rPr lang="ru-RU" dirty="0"/>
              <a:t>в отличие от восприятия выходит за пределы чувственно данного, расширяет границы познания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В мышлении на основе сенсорной информации делаются определенные теоретические и практические выводы. </a:t>
            </a:r>
            <a:endParaRPr lang="ru-RU" dirty="0" smtClean="0"/>
          </a:p>
          <a:p>
            <a:r>
              <a:rPr lang="ru-RU" dirty="0" smtClean="0"/>
              <a:t>Оно </a:t>
            </a:r>
            <a:r>
              <a:rPr lang="ru-RU" dirty="0"/>
              <a:t>отражает бытие не только в виде отдельных вещей, явлений и их свойств, но и определяет связи, существующие между ними, которые чаще всего непосредственно, в самом восприятии человеку не даны. </a:t>
            </a:r>
            <a:endParaRPr lang="ru-RU" dirty="0" smtClean="0"/>
          </a:p>
          <a:p>
            <a:r>
              <a:rPr lang="ru-RU" dirty="0" smtClean="0"/>
              <a:t>Свойства </a:t>
            </a:r>
            <a:r>
              <a:rPr lang="ru-RU" dirty="0"/>
              <a:t>вещей и явлений, связи между ними отражаются в мышлении в обобщенной форме, в виде законов, сущностей.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5643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/>
          <a:lstStyle/>
          <a:p>
            <a:r>
              <a:rPr lang="ru-RU" dirty="0"/>
              <a:t>На практике мышление как отдельный психический процесс не существует, оно незримо присутствует во всех других познавательных процессах: в восприятии, внимании, воображении, памяти, речи. </a:t>
            </a:r>
            <a:endParaRPr lang="ru-RU" dirty="0" smtClean="0"/>
          </a:p>
          <a:p>
            <a:r>
              <a:rPr lang="ru-RU" dirty="0" smtClean="0"/>
              <a:t>Высшие </a:t>
            </a:r>
            <a:r>
              <a:rPr lang="ru-RU" dirty="0"/>
              <a:t>формы этих процессов обязательно связаны с мышлением, и степень его участия в этих познавательных процессах определяет их уровень развития.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0121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Природа мышления (</a:t>
            </a:r>
            <a:r>
              <a:rPr lang="ru-RU" b="1" dirty="0" err="1" smtClean="0"/>
              <a:t>Л.С.Рубинштейн</a:t>
            </a:r>
            <a:r>
              <a:rPr lang="ru-RU" b="1" dirty="0" smtClean="0"/>
              <a:t>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4738"/>
            <a:ext cx="10515600" cy="540199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Наше </a:t>
            </a:r>
            <a:r>
              <a:rPr lang="ru-RU" dirty="0"/>
              <a:t>познание объективной действительности начинается с ощущений и восприятия. </a:t>
            </a:r>
            <a:endParaRPr lang="ru-RU" dirty="0" smtClean="0"/>
          </a:p>
          <a:p>
            <a:r>
              <a:rPr lang="ru-RU" dirty="0" smtClean="0"/>
              <a:t>Но</a:t>
            </a:r>
            <a:r>
              <a:rPr lang="ru-RU" dirty="0"/>
              <a:t>, начинаясь с ощущений и восприятия, познание действительности не заканчивается ими. </a:t>
            </a:r>
            <a:endParaRPr lang="ru-RU" dirty="0" smtClean="0"/>
          </a:p>
          <a:p>
            <a:r>
              <a:rPr lang="ru-RU" dirty="0" smtClean="0"/>
              <a:t>От </a:t>
            </a:r>
            <a:r>
              <a:rPr lang="ru-RU" dirty="0"/>
              <a:t>ощущения и восприятия оно переходит к мышлению</a:t>
            </a:r>
            <a:r>
              <a:rPr lang="ru-RU" dirty="0" smtClean="0"/>
              <a:t>.</a:t>
            </a:r>
          </a:p>
          <a:p>
            <a:r>
              <a:rPr lang="ru-RU" dirty="0"/>
              <a:t>Мышление противопоставляют «низшим» способам освоения мира в форме </a:t>
            </a:r>
            <a:r>
              <a:rPr lang="ru-RU" dirty="0">
                <a:hlinkClick r:id="rId2" tooltip="Ощущение"/>
              </a:rPr>
              <a:t>ощущения</a:t>
            </a:r>
            <a:r>
              <a:rPr lang="ru-RU" dirty="0"/>
              <a:t> или </a:t>
            </a:r>
            <a:r>
              <a:rPr lang="ru-RU" dirty="0">
                <a:hlinkClick r:id="rId3" tooltip="Восприятие"/>
              </a:rPr>
              <a:t>восприятия</a:t>
            </a:r>
            <a:r>
              <a:rPr lang="ru-RU" dirty="0"/>
              <a:t>, которые свойственны в том числе и животным. </a:t>
            </a:r>
          </a:p>
          <a:p>
            <a:r>
              <a:rPr lang="ru-RU" dirty="0"/>
              <a:t>Отправляясь от того, что дано в ощущениях и восприятиях, мышление, выходя за пределы чувственно данного, расширяет границы нашего познания. </a:t>
            </a:r>
            <a:endParaRPr lang="ru-RU" dirty="0" smtClean="0"/>
          </a:p>
          <a:p>
            <a:r>
              <a:rPr lang="ru-RU" dirty="0" smtClean="0"/>
              <a:t>Это </a:t>
            </a:r>
            <a:r>
              <a:rPr lang="ru-RU" dirty="0"/>
              <a:t>расширение познания достигается мышлением в силу его характера, позволяющего ему опосредованно – умозаключением – раскрыть то, что непосредственно – в восприятии – не дано. </a:t>
            </a:r>
            <a:endParaRPr lang="ru-RU" dirty="0" smtClean="0"/>
          </a:p>
          <a:p>
            <a:r>
              <a:rPr lang="ru-RU" dirty="0" smtClean="0"/>
              <a:t>С </a:t>
            </a:r>
            <a:r>
              <a:rPr lang="ru-RU" dirty="0"/>
              <a:t>расширением познания благодаря мышлению связано и углубление познания.</a:t>
            </a:r>
          </a:p>
        </p:txBody>
      </p:sp>
    </p:spTree>
    <p:extLst>
      <p:ext uri="{BB962C8B-B14F-4D97-AF65-F5344CB8AC3E}">
        <p14:creationId xmlns:p14="http://schemas.microsoft.com/office/powerpoint/2010/main" val="3484394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1000"/>
            <a:ext cx="10515600" cy="5795963"/>
          </a:xfrm>
        </p:spPr>
        <p:txBody>
          <a:bodyPr/>
          <a:lstStyle/>
          <a:p>
            <a:r>
              <a:rPr lang="ru-RU" dirty="0"/>
              <a:t>Ощущения и восприятия отражают отдельные стороны явлений, моментов действительности в более или менее случайных сочетаниях. </a:t>
            </a:r>
            <a:endParaRPr lang="ru-RU" dirty="0" smtClean="0"/>
          </a:p>
          <a:p>
            <a:r>
              <a:rPr lang="ru-RU" dirty="0" smtClean="0"/>
              <a:t>Мышление </a:t>
            </a:r>
            <a:r>
              <a:rPr lang="ru-RU" dirty="0"/>
              <a:t>соотносит данные ощущений и восприятии – сопоставляет, сравнивает, различает, раскрывает отношения, </a:t>
            </a:r>
            <a:r>
              <a:rPr lang="ru-RU" dirty="0" err="1"/>
              <a:t>опосредования</a:t>
            </a:r>
            <a:r>
              <a:rPr lang="ru-RU" dirty="0"/>
              <a:t> и через отношения между непосредственно чувственно данными свойствами вещей и явлений раскрывает новые, </a:t>
            </a:r>
            <a:endParaRPr lang="ru-RU" dirty="0" smtClean="0"/>
          </a:p>
          <a:p>
            <a:r>
              <a:rPr lang="ru-RU" dirty="0" smtClean="0"/>
              <a:t>непосредственно </a:t>
            </a:r>
            <a:r>
              <a:rPr lang="ru-RU" dirty="0"/>
              <a:t>чувственно не данные абстрактные их свойства; выявляя взаимосвязи и постигая действительность в этих ее взаимосвязях, мышление глубже познает ее сущность. </a:t>
            </a:r>
            <a:endParaRPr lang="ru-RU" dirty="0" smtClean="0"/>
          </a:p>
          <a:p>
            <a:r>
              <a:rPr lang="ru-RU" i="1" dirty="0" smtClean="0"/>
              <a:t>Мышление </a:t>
            </a:r>
            <a:r>
              <a:rPr lang="ru-RU" i="1" dirty="0"/>
              <a:t>отражает бытие в его связях и отношениях, в его многообразных </a:t>
            </a:r>
            <a:r>
              <a:rPr lang="ru-RU" i="1" dirty="0" err="1"/>
              <a:t>опосредованиях</a:t>
            </a:r>
            <a:r>
              <a:rPr lang="ru-RU" i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41814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321</Words>
  <Application>Microsoft Office PowerPoint</Application>
  <PresentationFormat>Широкоэкранный</PresentationFormat>
  <Paragraphs>38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ОБЩЕЕ ПРЕДСТАВЛЕНИЕ О МЫШЛЕНИИ</vt:lpstr>
      <vt:lpstr>Понятие мышления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Природа мышления (Л.С.Рубинштейн)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27</cp:revision>
  <dcterms:created xsi:type="dcterms:W3CDTF">2019-03-11T16:17:17Z</dcterms:created>
  <dcterms:modified xsi:type="dcterms:W3CDTF">2019-04-04T17:52:26Z</dcterms:modified>
</cp:coreProperties>
</file>